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9144000" cy="5761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4"/>
    <a:srgbClr val="0F464E"/>
    <a:srgbClr val="8D2904"/>
    <a:srgbClr val="589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>
        <p:scale>
          <a:sx n="73" d="100"/>
          <a:sy n="73" d="100"/>
        </p:scale>
        <p:origin x="2096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42837"/>
            <a:ext cx="6858000" cy="20056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25879"/>
            <a:ext cx="6858000" cy="139091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6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6722"/>
            <a:ext cx="1971675" cy="4882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6722"/>
            <a:ext cx="5800725" cy="4882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6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6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36260"/>
            <a:ext cx="7886700" cy="239643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55362"/>
            <a:ext cx="7886700" cy="126022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33609"/>
            <a:ext cx="3886200" cy="3655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33609"/>
            <a:ext cx="3886200" cy="3655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34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6723"/>
            <a:ext cx="7886700" cy="1113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12255"/>
            <a:ext cx="3868340" cy="69212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104379"/>
            <a:ext cx="3868340" cy="309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12255"/>
            <a:ext cx="3887391" cy="69212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04379"/>
            <a:ext cx="3887391" cy="3095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6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4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4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4069"/>
            <a:ext cx="2949178" cy="134424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9483"/>
            <a:ext cx="4629150" cy="409407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28311"/>
            <a:ext cx="2949178" cy="3201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3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4069"/>
            <a:ext cx="2949178" cy="134424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9483"/>
            <a:ext cx="4629150" cy="409407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28311"/>
            <a:ext cx="2949178" cy="3201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8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6723"/>
            <a:ext cx="7886700" cy="111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3609"/>
            <a:ext cx="7886700" cy="365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339629"/>
            <a:ext cx="2057400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339629"/>
            <a:ext cx="3086100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339629"/>
            <a:ext cx="2057400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9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CA4F2D1-816D-6663-D033-4295A99BA367}"/>
              </a:ext>
            </a:extLst>
          </p:cNvPr>
          <p:cNvGrpSpPr/>
          <p:nvPr/>
        </p:nvGrpSpPr>
        <p:grpSpPr>
          <a:xfrm>
            <a:off x="-983776" y="2910500"/>
            <a:ext cx="11294688" cy="5183302"/>
            <a:chOff x="-1774395" y="1440074"/>
            <a:chExt cx="11258558" cy="5045280"/>
          </a:xfrm>
        </p:grpSpPr>
        <p:pic>
          <p:nvPicPr>
            <p:cNvPr id="6" name="Picture 5" descr="A picture containing text, white&#10;&#10;Description automatically generated">
              <a:extLst>
                <a:ext uri="{FF2B5EF4-FFF2-40B4-BE49-F238E27FC236}">
                  <a16:creationId xmlns:a16="http://schemas.microsoft.com/office/drawing/2014/main" id="{3A11BA5E-DD19-1B6B-5D18-43BA3B25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8879" y="1936744"/>
              <a:ext cx="4662734" cy="454861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C9AFAC0-04C1-7455-B44F-19F1BE4F35CF}"/>
                </a:ext>
              </a:extLst>
            </p:cNvPr>
            <p:cNvGrpSpPr/>
            <p:nvPr/>
          </p:nvGrpSpPr>
          <p:grpSpPr>
            <a:xfrm>
              <a:off x="-1774395" y="1440074"/>
              <a:ext cx="11258558" cy="4998617"/>
              <a:chOff x="-1764456" y="1432840"/>
              <a:chExt cx="11258558" cy="4998617"/>
            </a:xfrm>
          </p:grpSpPr>
          <p:pic>
            <p:nvPicPr>
              <p:cNvPr id="4" name="Picture 3" descr="A picture containing tiled, day&#10;&#10;Description automatically generated">
                <a:extLst>
                  <a:ext uri="{FF2B5EF4-FFF2-40B4-BE49-F238E27FC236}">
                    <a16:creationId xmlns:a16="http://schemas.microsoft.com/office/drawing/2014/main" id="{00CF415D-66A1-1CF1-0E36-AC1D0D2C3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93839" y="1890082"/>
                <a:ext cx="4541375" cy="4541375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close&#10;&#10;Description automatically generated">
                <a:extLst>
                  <a:ext uri="{FF2B5EF4-FFF2-40B4-BE49-F238E27FC236}">
                    <a16:creationId xmlns:a16="http://schemas.microsoft.com/office/drawing/2014/main" id="{9DDA9BF0-4818-7DA2-77B4-2A119E961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087" y="1654211"/>
                <a:ext cx="2491648" cy="2491643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outdoor object, night sky&#10;&#10;Description automatically generated">
                <a:extLst>
                  <a:ext uri="{FF2B5EF4-FFF2-40B4-BE49-F238E27FC236}">
                    <a16:creationId xmlns:a16="http://schemas.microsoft.com/office/drawing/2014/main" id="{BFF4C817-5F22-F383-B9DD-730883D76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5831" y="1767126"/>
                <a:ext cx="2428271" cy="2428271"/>
              </a:xfrm>
              <a:prstGeom prst="rect">
                <a:avLst/>
              </a:prstGeom>
            </p:spPr>
          </p:pic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EA175287-9C20-95E2-2F5E-47B56C9EE620}"/>
                  </a:ext>
                </a:extLst>
              </p:cNvPr>
              <p:cNvSpPr/>
              <p:nvPr/>
            </p:nvSpPr>
            <p:spPr>
              <a:xfrm>
                <a:off x="2918154" y="3870511"/>
                <a:ext cx="1722028" cy="875454"/>
              </a:xfrm>
              <a:prstGeom prst="rightArrow">
                <a:avLst/>
              </a:prstGeom>
              <a:solidFill>
                <a:srgbClr val="8D290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8B24AED-C88A-716D-A7C2-3B38B35AE284}"/>
                  </a:ext>
                </a:extLst>
              </p:cNvPr>
              <p:cNvSpPr/>
              <p:nvPr/>
            </p:nvSpPr>
            <p:spPr>
              <a:xfrm>
                <a:off x="7293325" y="2043939"/>
                <a:ext cx="1847476" cy="184747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AD8208-1F18-F55F-0126-9D2F894D5C2B}"/>
                  </a:ext>
                </a:extLst>
              </p:cNvPr>
              <p:cNvSpPr txBox="1"/>
              <p:nvPr/>
            </p:nvSpPr>
            <p:spPr>
              <a:xfrm>
                <a:off x="-1764456" y="1432840"/>
                <a:ext cx="4541375" cy="569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>
                        <a:lumMod val="25000"/>
                      </a:schemeClr>
                    </a:solidFill>
                  </a:rPr>
                  <a:t>Dark Matter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FD0A80-DFC7-76E1-1587-0E8FAD5CCDFE}"/>
                  </a:ext>
                </a:extLst>
              </p:cNvPr>
              <p:cNvSpPr txBox="1"/>
              <p:nvPr/>
            </p:nvSpPr>
            <p:spPr>
              <a:xfrm>
                <a:off x="4699560" y="1474738"/>
                <a:ext cx="4541375" cy="569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>
                        <a:lumMod val="25000"/>
                      </a:schemeClr>
                    </a:solidFill>
                  </a:rPr>
                  <a:t>Galaxy Mocks</a:t>
                </a: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AE106C9-EEFB-A99E-BE1F-C11CBB4D4247}"/>
              </a:ext>
            </a:extLst>
          </p:cNvPr>
          <p:cNvSpPr txBox="1"/>
          <p:nvPr/>
        </p:nvSpPr>
        <p:spPr>
          <a:xfrm>
            <a:off x="1214469" y="-96214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rPr>
              <a:t>DM only sims </a:t>
            </a:r>
          </a:p>
        </p:txBody>
      </p:sp>
      <p:pic>
        <p:nvPicPr>
          <p:cNvPr id="37" name="Content Placeholder 20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00192EBB-188A-775C-95E4-C3992F4B4E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60" t="12352" r="51872" b="11949"/>
          <a:stretch/>
        </p:blipFill>
        <p:spPr>
          <a:xfrm>
            <a:off x="-900731" y="-1970540"/>
            <a:ext cx="4555947" cy="4821081"/>
          </a:xfrm>
          <a:prstGeom prst="rect">
            <a:avLst/>
          </a:prstGeom>
        </p:spPr>
      </p:pic>
      <p:pic>
        <p:nvPicPr>
          <p:cNvPr id="38" name="Content Placeholder 20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0A7DD65B-58BE-AD78-6C62-1F27FA447C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557" t="12150" r="9675" b="12150"/>
          <a:stretch/>
        </p:blipFill>
        <p:spPr>
          <a:xfrm>
            <a:off x="5488791" y="-1970540"/>
            <a:ext cx="4555947" cy="48210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950814B-B8BE-FF38-22A7-02A993BC0F6D}"/>
              </a:ext>
            </a:extLst>
          </p:cNvPr>
          <p:cNvSpPr txBox="1"/>
          <p:nvPr/>
        </p:nvSpPr>
        <p:spPr>
          <a:xfrm>
            <a:off x="9029781" y="2577424"/>
            <a:ext cx="979755" cy="276999"/>
          </a:xfrm>
          <a:prstGeom prst="rect">
            <a:avLst/>
          </a:prstGeom>
          <a:solidFill>
            <a:srgbClr val="0F464E"/>
          </a:solidFill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bg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rPr>
              <a:t>Illustris</a:t>
            </a:r>
            <a:r>
              <a:rPr lang="en-US" sz="1200" dirty="0">
                <a:solidFill>
                  <a:schemeClr val="bg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rPr>
              <a:t>-TNG</a:t>
            </a:r>
          </a:p>
        </p:txBody>
      </p:sp>
      <p:sp>
        <p:nvSpPr>
          <p:cNvPr id="36" name="Left-Right Arrow Callout 35">
            <a:extLst>
              <a:ext uri="{FF2B5EF4-FFF2-40B4-BE49-F238E27FC236}">
                <a16:creationId xmlns:a16="http://schemas.microsoft.com/office/drawing/2014/main" id="{79D5D73B-46BF-C7E2-3929-013B024A3563}"/>
              </a:ext>
            </a:extLst>
          </p:cNvPr>
          <p:cNvSpPr/>
          <p:nvPr/>
        </p:nvSpPr>
        <p:spPr>
          <a:xfrm>
            <a:off x="327945" y="2178467"/>
            <a:ext cx="8488110" cy="646860"/>
          </a:xfrm>
          <a:prstGeom prst="leftRightArrowCallou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0" dirty="0">
                <a:solidFill>
                  <a:srgbClr val="FFFFFF"/>
                </a:solidFill>
              </a:rPr>
              <a:t>Dark matter distribution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8C18C3-4A41-8A06-26C0-4150473FA567}"/>
              </a:ext>
            </a:extLst>
          </p:cNvPr>
          <p:cNvSpPr txBox="1"/>
          <p:nvPr/>
        </p:nvSpPr>
        <p:spPr>
          <a:xfrm>
            <a:off x="-1063504" y="-2809022"/>
            <a:ext cx="455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Dark Matter (DM) only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888A74-DCA5-AD21-6FB5-2847A52C3C72}"/>
              </a:ext>
            </a:extLst>
          </p:cNvPr>
          <p:cNvSpPr txBox="1"/>
          <p:nvPr/>
        </p:nvSpPr>
        <p:spPr>
          <a:xfrm>
            <a:off x="5453589" y="-2771455"/>
            <a:ext cx="455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DM + Baryon Universe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4FBC02-F883-25A9-662D-B2075F7B3589}"/>
              </a:ext>
            </a:extLst>
          </p:cNvPr>
          <p:cNvSpPr txBox="1"/>
          <p:nvPr/>
        </p:nvSpPr>
        <p:spPr>
          <a:xfrm>
            <a:off x="3988405" y="4851567"/>
            <a:ext cx="1218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SHAM</a:t>
            </a:r>
          </a:p>
        </p:txBody>
      </p:sp>
    </p:spTree>
    <p:extLst>
      <p:ext uri="{BB962C8B-B14F-4D97-AF65-F5344CB8AC3E}">
        <p14:creationId xmlns:p14="http://schemas.microsoft.com/office/powerpoint/2010/main" val="142604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9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7B9CCFE0-D422-BE93-00B5-A0EF47BB7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97"/>
          <a:stretch/>
        </p:blipFill>
        <p:spPr>
          <a:xfrm>
            <a:off x="173737" y="402495"/>
            <a:ext cx="8970264" cy="5059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69D36F-9830-5FFB-4099-3BFEFA43C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19" t="23432" r="35539" b="50191"/>
          <a:stretch/>
        </p:blipFill>
        <p:spPr>
          <a:xfrm>
            <a:off x="4572073" y="1196609"/>
            <a:ext cx="3223869" cy="3195082"/>
          </a:xfrm>
          <a:prstGeom prst="ellipse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F368B1-4735-71F5-CFDE-94690E6712EC}"/>
              </a:ext>
            </a:extLst>
          </p:cNvPr>
          <p:cNvSpPr/>
          <p:nvPr/>
        </p:nvSpPr>
        <p:spPr>
          <a:xfrm>
            <a:off x="4602805" y="1187171"/>
            <a:ext cx="3223870" cy="31950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29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22D1016A-6C84-257B-738C-E833704D84F6}"/>
              </a:ext>
            </a:extLst>
          </p:cNvPr>
          <p:cNvGrpSpPr/>
          <p:nvPr/>
        </p:nvGrpSpPr>
        <p:grpSpPr>
          <a:xfrm>
            <a:off x="2468192" y="1192797"/>
            <a:ext cx="4240684" cy="3375491"/>
            <a:chOff x="502437" y="1242241"/>
            <a:chExt cx="4240684" cy="3375490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54D76F4A-5FED-A186-65AC-108537F1CA01}"/>
                </a:ext>
              </a:extLst>
            </p:cNvPr>
            <p:cNvSpPr/>
            <p:nvPr/>
          </p:nvSpPr>
          <p:spPr>
            <a:xfrm>
              <a:off x="505001" y="1242241"/>
              <a:ext cx="2088569" cy="1660411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7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Abundance Matching</a:t>
              </a:r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F848C724-43F6-7DA2-B910-D7B97E976430}"/>
                </a:ext>
              </a:extLst>
            </p:cNvPr>
            <p:cNvSpPr/>
            <p:nvPr/>
          </p:nvSpPr>
          <p:spPr>
            <a:xfrm>
              <a:off x="2654552" y="1242243"/>
              <a:ext cx="2088569" cy="1660410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7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Paint luminosities</a:t>
              </a: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FB8F38D6-3E0A-0DD8-9FEA-34C1D9A79F35}"/>
                </a:ext>
              </a:extLst>
            </p:cNvPr>
            <p:cNvSpPr/>
            <p:nvPr/>
          </p:nvSpPr>
          <p:spPr>
            <a:xfrm>
              <a:off x="502437" y="2957321"/>
              <a:ext cx="2088569" cy="1660410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7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Observational effects</a:t>
              </a: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A246E1AB-3D92-D8DD-8E6A-9F999F3FDDEC}"/>
                </a:ext>
              </a:extLst>
            </p:cNvPr>
            <p:cNvSpPr/>
            <p:nvPr/>
          </p:nvSpPr>
          <p:spPr>
            <a:xfrm>
              <a:off x="2654552" y="2957322"/>
              <a:ext cx="2088569" cy="1660409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7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Paint colors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B6F3035-5D8C-8293-4098-0D0418C851A4}"/>
                </a:ext>
              </a:extLst>
            </p:cNvPr>
            <p:cNvGrpSpPr/>
            <p:nvPr/>
          </p:nvGrpSpPr>
          <p:grpSpPr>
            <a:xfrm>
              <a:off x="563291" y="1658097"/>
              <a:ext cx="912704" cy="913653"/>
              <a:chOff x="563291" y="1658097"/>
              <a:chExt cx="912704" cy="913653"/>
            </a:xfrm>
          </p:grpSpPr>
          <p:pic>
            <p:nvPicPr>
              <p:cNvPr id="137" name="Picture 136" descr="A picture containing tiled, day&#10;&#10;Description automatically generated">
                <a:extLst>
                  <a:ext uri="{FF2B5EF4-FFF2-40B4-BE49-F238E27FC236}">
                    <a16:creationId xmlns:a16="http://schemas.microsoft.com/office/drawing/2014/main" id="{261F71C5-D4DA-769D-73E6-F3FC83D5E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291" y="1702117"/>
                <a:ext cx="869633" cy="869633"/>
              </a:xfrm>
              <a:prstGeom prst="rect">
                <a:avLst/>
              </a:prstGeom>
            </p:spPr>
          </p:pic>
          <p:pic>
            <p:nvPicPr>
              <p:cNvPr id="138" name="Picture 137" descr="A picture containing close&#10;&#10;Description automatically generated">
                <a:extLst>
                  <a:ext uri="{FF2B5EF4-FFF2-40B4-BE49-F238E27FC236}">
                    <a16:creationId xmlns:a16="http://schemas.microsoft.com/office/drawing/2014/main" id="{95D4903A-CF8C-69B5-F295-56E15644B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882" y="1658097"/>
                <a:ext cx="473113" cy="473112"/>
              </a:xfrm>
              <a:prstGeom prst="rect">
                <a:avLst/>
              </a:prstGeom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4F9872E-B09A-BBE6-610F-C11F6ABFFE80}"/>
                </a:ext>
              </a:extLst>
            </p:cNvPr>
            <p:cNvGrpSpPr/>
            <p:nvPr/>
          </p:nvGrpSpPr>
          <p:grpSpPr>
            <a:xfrm>
              <a:off x="1549285" y="1693803"/>
              <a:ext cx="896938" cy="878877"/>
              <a:chOff x="1549285" y="1693803"/>
              <a:chExt cx="896938" cy="878877"/>
            </a:xfrm>
          </p:grpSpPr>
          <p:pic>
            <p:nvPicPr>
              <p:cNvPr id="134" name="Picture 133" descr="A picture containing text, white&#10;&#10;Description automatically generated">
                <a:extLst>
                  <a:ext uri="{FF2B5EF4-FFF2-40B4-BE49-F238E27FC236}">
                    <a16:creationId xmlns:a16="http://schemas.microsoft.com/office/drawing/2014/main" id="{396430EB-0FAC-8BFE-5B2B-35E000114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9285" y="1708992"/>
                <a:ext cx="885358" cy="863688"/>
              </a:xfrm>
              <a:prstGeom prst="rect">
                <a:avLst/>
              </a:prstGeom>
            </p:spPr>
          </p:pic>
          <p:pic>
            <p:nvPicPr>
              <p:cNvPr id="135" name="Picture 134" descr="A picture containing outdoor object, night sky&#10;&#10;Description automatically generated">
                <a:extLst>
                  <a:ext uri="{FF2B5EF4-FFF2-40B4-BE49-F238E27FC236}">
                    <a16:creationId xmlns:a16="http://schemas.microsoft.com/office/drawing/2014/main" id="{23B9E93A-C302-819F-78A2-1E6D16DAD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144" y="1693803"/>
                <a:ext cx="461079" cy="461079"/>
              </a:xfrm>
              <a:prstGeom prst="rect">
                <a:avLst/>
              </a:prstGeom>
            </p:spPr>
          </p:pic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88DABD1-ADDF-72A3-E377-E93DBC5730F1}"/>
                  </a:ext>
                </a:extLst>
              </p:cNvPr>
              <p:cNvSpPr/>
              <p:nvPr/>
            </p:nvSpPr>
            <p:spPr>
              <a:xfrm>
                <a:off x="2039660" y="1739434"/>
                <a:ext cx="350798" cy="350798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dash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37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>
                  <a:solidFill>
                    <a:srgbClr val="FFFFFF"/>
                  </a:solidFill>
                  <a:latin typeface="Source Sans Pro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AE51CA5-6594-31DB-7B43-224A1A854C20}"/>
                </a:ext>
              </a:extLst>
            </p:cNvPr>
            <p:cNvGrpSpPr/>
            <p:nvPr/>
          </p:nvGrpSpPr>
          <p:grpSpPr>
            <a:xfrm>
              <a:off x="2772862" y="1593542"/>
              <a:ext cx="1905140" cy="1074562"/>
              <a:chOff x="2772862" y="1593542"/>
              <a:chExt cx="1905140" cy="1074562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11D44F6A-4B44-58E7-1DA2-ADC0C72E6EC5}"/>
                  </a:ext>
                </a:extLst>
              </p:cNvPr>
              <p:cNvGrpSpPr/>
              <p:nvPr/>
            </p:nvGrpSpPr>
            <p:grpSpPr>
              <a:xfrm>
                <a:off x="2772862" y="1593542"/>
                <a:ext cx="1905140" cy="1074562"/>
                <a:chOff x="14488399" y="6783482"/>
                <a:chExt cx="6413613" cy="3617488"/>
              </a:xfrm>
            </p:grpSpPr>
            <p:pic>
              <p:nvPicPr>
                <p:cNvPr id="132" name="Picture 131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0116F8B-14A3-CA4A-2B37-09F5623ECC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43597"/>
                <a:stretch/>
              </p:blipFill>
              <p:spPr>
                <a:xfrm>
                  <a:off x="14488399" y="6783482"/>
                  <a:ext cx="6413613" cy="3617488"/>
                </a:xfrm>
                <a:prstGeom prst="rect">
                  <a:avLst/>
                </a:prstGeom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2C5D3ED6-FFBB-174B-35CB-63C5C89BF8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58419" t="23432" r="35539" b="50191"/>
                <a:stretch/>
              </p:blipFill>
              <p:spPr>
                <a:xfrm>
                  <a:off x="17894554" y="7444669"/>
                  <a:ext cx="2305022" cy="2284437"/>
                </a:xfrm>
                <a:prstGeom prst="ellipse">
                  <a:avLst/>
                </a:prstGeom>
              </p:spPr>
            </p:pic>
          </p:grp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575709C-BCFA-ED8F-C3EB-A0DCA47452CC}"/>
                  </a:ext>
                </a:extLst>
              </p:cNvPr>
              <p:cNvSpPr/>
              <p:nvPr/>
            </p:nvSpPr>
            <p:spPr>
              <a:xfrm>
                <a:off x="3787278" y="1791125"/>
                <a:ext cx="679438" cy="678584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dash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37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srgbClr val="FFFFFF"/>
                  </a:solidFill>
                  <a:latin typeface="Source Sans Pro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43547FD-5487-A414-561D-8914BB2F4C1F}"/>
                </a:ext>
              </a:extLst>
            </p:cNvPr>
            <p:cNvGrpSpPr/>
            <p:nvPr/>
          </p:nvGrpSpPr>
          <p:grpSpPr>
            <a:xfrm>
              <a:off x="2770525" y="3308621"/>
              <a:ext cx="1898190" cy="1098621"/>
              <a:chOff x="2770525" y="3308621"/>
              <a:chExt cx="1898190" cy="1098621"/>
            </a:xfrm>
          </p:grpSpPr>
          <p:pic>
            <p:nvPicPr>
              <p:cNvPr id="127" name="Picture 126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C7C5736E-5D14-E383-C6F6-D32C5C4A2A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42123"/>
              <a:stretch/>
            </p:blipFill>
            <p:spPr>
              <a:xfrm>
                <a:off x="2770525" y="3308621"/>
                <a:ext cx="1898190" cy="1098621"/>
              </a:xfrm>
              <a:prstGeom prst="rect">
                <a:avLst/>
              </a:prstGeom>
            </p:spPr>
          </p:pic>
          <p:pic>
            <p:nvPicPr>
              <p:cNvPr id="128" name="Picture 127" descr="A black and white image of a planet&#10;&#10;Description automatically generated with low confidence">
                <a:extLst>
                  <a:ext uri="{FF2B5EF4-FFF2-40B4-BE49-F238E27FC236}">
                    <a16:creationId xmlns:a16="http://schemas.microsoft.com/office/drawing/2014/main" id="{6540D65C-82A7-D495-8F00-ACA6AB318D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5142" t="26230" r="31899" b="50811"/>
              <a:stretch/>
            </p:blipFill>
            <p:spPr>
              <a:xfrm>
                <a:off x="3792937" y="3512803"/>
                <a:ext cx="674064" cy="674065"/>
              </a:xfrm>
              <a:prstGeom prst="ellipse">
                <a:avLst/>
              </a:prstGeom>
            </p:spPr>
          </p:pic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F104D7D-841E-4436-2DAD-8CB382C68306}"/>
                  </a:ext>
                </a:extLst>
              </p:cNvPr>
              <p:cNvSpPr/>
              <p:nvPr/>
            </p:nvSpPr>
            <p:spPr>
              <a:xfrm>
                <a:off x="3767185" y="3471521"/>
                <a:ext cx="674064" cy="673217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dash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37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>
                  <a:solidFill>
                    <a:srgbClr val="FFFFFF"/>
                  </a:solidFill>
                  <a:latin typeface="Source Sans Pro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1B434F1-52A7-CD10-B8E6-899ECF034295}"/>
                </a:ext>
              </a:extLst>
            </p:cNvPr>
            <p:cNvGrpSpPr/>
            <p:nvPr/>
          </p:nvGrpSpPr>
          <p:grpSpPr>
            <a:xfrm>
              <a:off x="538282" y="3406119"/>
              <a:ext cx="2730125" cy="949644"/>
              <a:chOff x="538282" y="3406119"/>
              <a:chExt cx="2730125" cy="949644"/>
            </a:xfrm>
          </p:grpSpPr>
          <p:pic>
            <p:nvPicPr>
              <p:cNvPr id="122" name="Picture 121" descr="A picture containing text, building, dome, aircraft&#10;&#10;Description automatically generated">
                <a:extLst>
                  <a:ext uri="{FF2B5EF4-FFF2-40B4-BE49-F238E27FC236}">
                    <a16:creationId xmlns:a16="http://schemas.microsoft.com/office/drawing/2014/main" id="{5CE936E7-FF15-617C-0258-8DA818202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242" t="7505" r="50192" b="15985"/>
              <a:stretch/>
            </p:blipFill>
            <p:spPr>
              <a:xfrm>
                <a:off x="538282" y="3406119"/>
                <a:ext cx="853556" cy="845881"/>
              </a:xfrm>
              <a:prstGeom prst="ellipse">
                <a:avLst/>
              </a:prstGeom>
            </p:spPr>
          </p:pic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D395C0C-EB6C-8DDD-5E19-986955E325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437" y="3456329"/>
                <a:ext cx="1048574" cy="614971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>
                    <a:alpha val="50196"/>
                  </a:srgbClr>
                </a:solidFill>
                <a:prstDash val="solid"/>
              </a:ln>
              <a:effectLst/>
            </p:spPr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5F61BA5-19F6-1371-FA34-59699E14F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437" y="4071300"/>
                <a:ext cx="1211062" cy="17450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>
                    <a:alpha val="50196"/>
                  </a:srgbClr>
                </a:solidFill>
                <a:prstDash val="solid"/>
              </a:ln>
              <a:effectLst/>
            </p:spPr>
          </p:cxnSp>
          <p:pic>
            <p:nvPicPr>
              <p:cNvPr id="125" name="Picture 124" descr="Scatter 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B9D0D8C3-3B5F-35BE-4556-7B4AFF1B5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7000" t="4413" r="6122" b="18227"/>
              <a:stretch/>
            </p:blipFill>
            <p:spPr>
              <a:xfrm>
                <a:off x="1599997" y="3406119"/>
                <a:ext cx="849288" cy="846555"/>
              </a:xfrm>
              <a:prstGeom prst="ellipse">
                <a:avLst/>
              </a:prstGeom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127EDDC-5A89-4825-EBF0-059B061AF140}"/>
                  </a:ext>
                </a:extLst>
              </p:cNvPr>
              <p:cNvSpPr txBox="1"/>
              <p:nvPr/>
            </p:nvSpPr>
            <p:spPr>
              <a:xfrm>
                <a:off x="2082017" y="4047986"/>
                <a:ext cx="1186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kern="0" dirty="0">
                    <a:solidFill>
                      <a:srgbClr val="CC78BD"/>
                    </a:solidFill>
                    <a:latin typeface="Source Sans Pro" panose="020F0502020204030204" pitchFamily="34" charset="0"/>
                    <a:ea typeface="ＭＳ Ｐゴシック" panose="020B0600070205080204" pitchFamily="34" charset="-128"/>
                  </a:rPr>
                  <a:t>1’</a:t>
                </a:r>
              </a:p>
            </p:txBody>
          </p:sp>
        </p:grp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8E161F5A-334F-F60D-F078-FF218BE7EB64}"/>
              </a:ext>
            </a:extLst>
          </p:cNvPr>
          <p:cNvSpPr/>
          <p:nvPr/>
        </p:nvSpPr>
        <p:spPr>
          <a:xfrm>
            <a:off x="-233285" y="-425742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73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E1642AC2-32DB-8B6D-6DED-ADB1FAE22E83}"/>
              </a:ext>
            </a:extLst>
          </p:cNvPr>
          <p:cNvSpPr/>
          <p:nvPr/>
        </p:nvSpPr>
        <p:spPr>
          <a:xfrm>
            <a:off x="4482989" y="-407848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73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C8BF0726-1AA3-AE05-819A-C113F79322C2}"/>
              </a:ext>
            </a:extLst>
          </p:cNvPr>
          <p:cNvSpPr/>
          <p:nvPr/>
        </p:nvSpPr>
        <p:spPr>
          <a:xfrm rot="5400000">
            <a:off x="5468357" y="2786225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73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AE27364E-1FF0-B36C-172B-A8EAE713127F}"/>
              </a:ext>
            </a:extLst>
          </p:cNvPr>
          <p:cNvSpPr/>
          <p:nvPr/>
        </p:nvSpPr>
        <p:spPr>
          <a:xfrm>
            <a:off x="2468221" y="2907854"/>
            <a:ext cx="2088569" cy="1660410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DD77AB69-59D8-62D9-8FA4-A5C9F5837384}"/>
              </a:ext>
            </a:extLst>
          </p:cNvPr>
          <p:cNvSpPr/>
          <p:nvPr/>
        </p:nvSpPr>
        <p:spPr>
          <a:xfrm rot="10800000">
            <a:off x="4432770" y="5934560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73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6268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49A6876-56AD-5E11-6954-C788D305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02" y="2031284"/>
            <a:ext cx="3039538" cy="17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4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B4BA0C2-3C86-F393-9F9C-7CBF2706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04" y="1737549"/>
            <a:ext cx="3292475" cy="22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6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F03510C-7084-4CFA-04F8-D2C98E78E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74" t="-1517" r="2074" b="-2220"/>
          <a:stretch/>
        </p:blipFill>
        <p:spPr>
          <a:xfrm>
            <a:off x="2993685" y="2317231"/>
            <a:ext cx="3073326" cy="11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0DB734C-4F72-FAE5-8404-C3833EDB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634"/>
            <a:ext cx="9193717" cy="584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0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D44EC98-998E-69C1-A919-F46CDCDF7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506"/>
          <a:stretch/>
        </p:blipFill>
        <p:spPr>
          <a:xfrm>
            <a:off x="553770" y="3690445"/>
            <a:ext cx="2474494" cy="2390474"/>
          </a:xfrm>
          <a:prstGeom prst="ellipse">
            <a:avLst/>
          </a:prstGeom>
        </p:spPr>
      </p:pic>
      <p:pic>
        <p:nvPicPr>
          <p:cNvPr id="15" name="Picture 14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E65176EA-11B6-5782-FCF7-05C312180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2" r="32470"/>
          <a:stretch/>
        </p:blipFill>
        <p:spPr>
          <a:xfrm>
            <a:off x="6343740" y="3690445"/>
            <a:ext cx="2397485" cy="2390474"/>
          </a:xfrm>
          <a:prstGeom prst="ellipse">
            <a:avLst/>
          </a:prstGeom>
        </p:spPr>
      </p:pic>
      <p:pic>
        <p:nvPicPr>
          <p:cNvPr id="16" name="Picture 15" descr="A picture containing outdoor, outdoor object, star, light&#10;&#10;Description automatically generated">
            <a:extLst>
              <a:ext uri="{FF2B5EF4-FFF2-40B4-BE49-F238E27FC236}">
                <a16:creationId xmlns:a16="http://schemas.microsoft.com/office/drawing/2014/main" id="{9940753E-4B32-17CC-4D59-34754643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829" y="3690445"/>
            <a:ext cx="2359337" cy="2390474"/>
          </a:xfrm>
          <a:prstGeom prst="ellipse">
            <a:avLst/>
          </a:prstGeom>
        </p:spPr>
      </p:pic>
      <p:pic>
        <p:nvPicPr>
          <p:cNvPr id="19" name="Picture 18" descr="A bird flying in space&#10;&#10;Description automatically generated with medium confidence">
            <a:extLst>
              <a:ext uri="{FF2B5EF4-FFF2-40B4-BE49-F238E27FC236}">
                <a16:creationId xmlns:a16="http://schemas.microsoft.com/office/drawing/2014/main" id="{162C84C3-7B85-A336-B1CC-818942034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249" y="-327607"/>
            <a:ext cx="3427502" cy="34275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E7172D-B2A6-6CE4-2496-C59B7BCE65A2}"/>
              </a:ext>
            </a:extLst>
          </p:cNvPr>
          <p:cNvSpPr txBox="1"/>
          <p:nvPr/>
        </p:nvSpPr>
        <p:spPr>
          <a:xfrm>
            <a:off x="948733" y="3099897"/>
            <a:ext cx="1607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Galaxies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84521-C62F-2A70-C05B-72D2B11A5BA8}"/>
              </a:ext>
            </a:extLst>
          </p:cNvPr>
          <p:cNvSpPr txBox="1"/>
          <p:nvPr/>
        </p:nvSpPr>
        <p:spPr>
          <a:xfrm>
            <a:off x="3843720" y="3099897"/>
            <a:ext cx="1530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Clusters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F792E8-7F05-1134-4B79-9DD8E9F3D708}"/>
              </a:ext>
            </a:extLst>
          </p:cNvPr>
          <p:cNvSpPr txBox="1"/>
          <p:nvPr/>
        </p:nvSpPr>
        <p:spPr>
          <a:xfrm>
            <a:off x="6776981" y="3099896"/>
            <a:ext cx="1462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Lensing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82A7A590-3CE2-4FBF-366A-FEF7C94DF7EE}"/>
              </a:ext>
            </a:extLst>
          </p:cNvPr>
          <p:cNvSpPr/>
          <p:nvPr/>
        </p:nvSpPr>
        <p:spPr>
          <a:xfrm rot="2726846">
            <a:off x="1913774" y="2064403"/>
            <a:ext cx="996338" cy="1019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6A9F142-AA22-0B24-8FC9-549307FFBE1E}"/>
              </a:ext>
            </a:extLst>
          </p:cNvPr>
          <p:cNvSpPr/>
          <p:nvPr/>
        </p:nvSpPr>
        <p:spPr>
          <a:xfrm rot="18937943">
            <a:off x="6243101" y="2064272"/>
            <a:ext cx="996338" cy="1019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9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BBD88B8-0445-B4A9-84CA-7CC919B4046D}"/>
              </a:ext>
            </a:extLst>
          </p:cNvPr>
          <p:cNvSpPr/>
          <p:nvPr/>
        </p:nvSpPr>
        <p:spPr>
          <a:xfrm>
            <a:off x="1375955" y="-79249"/>
            <a:ext cx="6174377" cy="608906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7CB44A-8DF6-6991-B90C-66A8BF2D5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1" b="89953" l="13086" r="83203">
                        <a14:foregroundMark x1="74268" y1="83608" x2="69385" y2="78143"/>
                        <a14:foregroundMark x1="69385" y1="78143" x2="80225" y2="85429"/>
                        <a14:foregroundMark x1="57715" y1="63396" x2="69775" y2="71798"/>
                        <a14:foregroundMark x1="69775" y1="71798" x2="78711" y2="83431"/>
                        <a14:foregroundMark x1="78711" y1="83431" x2="78711" y2="83608"/>
                        <a14:foregroundMark x1="77490" y1="87779" x2="67285" y2="78143"/>
                        <a14:foregroundMark x1="67285" y1="78143" x2="74365" y2="82139"/>
                        <a14:foregroundMark x1="74365" y1="82139" x2="70508" y2="76263"/>
                        <a14:foregroundMark x1="70508" y1="76263" x2="75635" y2="82785"/>
                        <a14:foregroundMark x1="75635" y1="82785" x2="79736" y2="85135"/>
                        <a14:foregroundMark x1="81934" y1="85429" x2="82422" y2="85723"/>
                        <a14:foregroundMark x1="79980" y1="82726" x2="8320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0" r="11624"/>
          <a:stretch/>
        </p:blipFill>
        <p:spPr bwMode="auto">
          <a:xfrm>
            <a:off x="1177926" y="-495486"/>
            <a:ext cx="6442075" cy="6400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96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7959</TotalTime>
  <Words>35</Words>
  <Application>Microsoft Macintosh PowerPoint</Application>
  <PresentationFormat>Custom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chunhaoto@gmail.com</dc:creator>
  <cp:lastModifiedBy>chunhaoto@gmail.com</cp:lastModifiedBy>
  <cp:revision>5</cp:revision>
  <cp:lastPrinted>2023-02-25T04:02:32Z</cp:lastPrinted>
  <dcterms:created xsi:type="dcterms:W3CDTF">2023-02-23T01:52:38Z</dcterms:created>
  <dcterms:modified xsi:type="dcterms:W3CDTF">2023-02-28T14:31:54Z</dcterms:modified>
</cp:coreProperties>
</file>